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3"/>
  </p:notesMasterIdLst>
  <p:handoutMasterIdLst>
    <p:handoutMasterId r:id="rId24"/>
  </p:handoutMasterIdLst>
  <p:sldIdLst>
    <p:sldId id="436" r:id="rId5"/>
    <p:sldId id="437" r:id="rId6"/>
    <p:sldId id="438" r:id="rId7"/>
    <p:sldId id="448" r:id="rId8"/>
    <p:sldId id="449" r:id="rId9"/>
    <p:sldId id="439" r:id="rId10"/>
    <p:sldId id="440" r:id="rId11"/>
    <p:sldId id="451" r:id="rId12"/>
    <p:sldId id="450" r:id="rId13"/>
    <p:sldId id="441" r:id="rId14"/>
    <p:sldId id="452" r:id="rId15"/>
    <p:sldId id="442" r:id="rId16"/>
    <p:sldId id="453" r:id="rId17"/>
    <p:sldId id="443" r:id="rId18"/>
    <p:sldId id="444" r:id="rId19"/>
    <p:sldId id="454" r:id="rId20"/>
    <p:sldId id="445" r:id="rId21"/>
    <p:sldId id="43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1/19/2026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62AF4-B425-2BDE-D277-A79F413C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CE365-A37A-DF65-0D4F-6B4B392F8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CB9C8-4772-8332-F334-21BF0F292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98FBC-A67E-F5A4-0E91-B0FFB060D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138F-ADD5-C4E5-D9F3-85B61F858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7B3E9-DE49-AF8F-2DE4-A65EA877B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A7080-27B3-205D-1D45-836E4212D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8286B-8032-7E9D-F60A-AA134A653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10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17D0-7F70-8649-6876-12EAB032F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63392-0DDF-E355-D589-FF8FF86EA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5CAF1-D65F-A0A7-C3E9-FF0A02C76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184A9-E1D6-6573-56DC-AFB289DB2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52341-03F2-4356-D1B6-EB78E8A39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5401D-5182-B190-BAFF-87C93D462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F9627-D108-B8F2-BB9B-FF6D32689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D6039-70EC-023C-10CE-E0A31AF29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9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9AFFC-B93D-A1DA-A7CB-94F5A3833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214552-0B06-92C1-1BCF-A2D1F7F25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196C4-2D50-4692-649B-13E28BC7A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EFF55-EEFA-CD5F-D609-0FFD092E0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0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2367-2386-E8CA-1327-6FD8FCAD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296D1B-EFCF-42EA-B281-8743CE2BC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60450-BE4F-995C-AEFE-433875E83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CB04-9F8E-D98C-8314-5FFA82615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17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FA4A8-4145-A264-69AE-CC284D31E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04C6A-BDFE-3C95-1B79-A245CB9E0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E9185-6CB1-AFE3-B190-8E18205D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8A3BE-CFAB-C5FF-65A6-2D4F9BFCA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3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4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15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45" y="158411"/>
            <a:ext cx="10202248" cy="5094496"/>
          </a:xfrm>
        </p:spPr>
        <p:txBody>
          <a:bodyPr/>
          <a:lstStyle/>
          <a:p>
            <a:r>
              <a:rPr lang="en-US" b="1" dirty="0"/>
              <a:t>Physics Violation Prediction in Rocket Propulsion Systems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EA0D6-1CF4-D9A3-6753-ADBC6E5E843D}"/>
              </a:ext>
            </a:extLst>
          </p:cNvPr>
          <p:cNvSpPr txBox="1"/>
          <p:nvPr/>
        </p:nvSpPr>
        <p:spPr>
          <a:xfrm>
            <a:off x="932576" y="561265"/>
            <a:ext cx="1032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alisto MT" panose="02040603050505030304" pitchFamily="18" charset="0"/>
              </a:rPr>
              <a:t>Prepared By :- Sanchan Sandeep Trivedi</a:t>
            </a:r>
            <a:br>
              <a:rPr lang="en-US" b="1" u="sng" dirty="0">
                <a:latin typeface="Calisto MT" panose="02040603050505030304" pitchFamily="18" charset="0"/>
              </a:rPr>
            </a:br>
            <a:r>
              <a:rPr lang="en-US" b="1" u="sng" dirty="0">
                <a:latin typeface="Calisto MT" panose="02040603050505030304" pitchFamily="18" charset="0"/>
              </a:rPr>
              <a:t>Guided By :- Hitesh Pande Sir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57791-9151-21BB-7AB9-072B3ADD1D2A}"/>
              </a:ext>
            </a:extLst>
          </p:cNvPr>
          <p:cNvSpPr txBox="1"/>
          <p:nvPr/>
        </p:nvSpPr>
        <p:spPr>
          <a:xfrm>
            <a:off x="932576" y="4706824"/>
            <a:ext cx="1032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erlin Sans FB Demi" panose="020E0802020502020306" pitchFamily="34" charset="0"/>
              </a:rPr>
              <a:t>End-to-End ML Pipeline with </a:t>
            </a:r>
            <a:r>
              <a:rPr lang="en-US" b="1" dirty="0" err="1">
                <a:latin typeface="Berlin Sans FB Demi" panose="020E0802020502020306" pitchFamily="34" charset="0"/>
              </a:rPr>
              <a:t>Streamlit</a:t>
            </a:r>
            <a:r>
              <a:rPr lang="en-US" b="1" dirty="0">
                <a:latin typeface="Berlin Sans FB Demi" panose="020E0802020502020306" pitchFamily="34" charset="0"/>
              </a:rPr>
              <a:t> 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B7648-D815-CDAA-5CCC-E83428115447}"/>
              </a:ext>
            </a:extLst>
          </p:cNvPr>
          <p:cNvSpPr txBox="1"/>
          <p:nvPr/>
        </p:nvSpPr>
        <p:spPr>
          <a:xfrm>
            <a:off x="932576" y="3510728"/>
            <a:ext cx="10326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Bauhaus 93" panose="04030905020B02020C02" pitchFamily="82" charset="0"/>
              </a:rPr>
              <a:t>-using Machine Learning</a:t>
            </a:r>
            <a:br>
              <a:rPr lang="en-US" sz="2400" b="1" u="sng" dirty="0">
                <a:latin typeface="Bauhaus 93" panose="04030905020B02020C02" pitchFamily="82" charset="0"/>
              </a:rPr>
            </a:br>
            <a:endParaRPr lang="en-US" sz="2400" b="1" u="sng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28" y="-2159601"/>
            <a:ext cx="8690533" cy="2821183"/>
          </a:xfrm>
        </p:spPr>
        <p:txBody>
          <a:bodyPr/>
          <a:lstStyle/>
          <a:p>
            <a:r>
              <a:rPr lang="en-US" dirty="0"/>
              <a:t>Train-test split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FE0D3-B357-D8D7-7DF1-0509F3F0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" y="599201"/>
            <a:ext cx="11308360" cy="60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C9F13-1E2A-7834-F25C-46CE5551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51871C-31A8-56E8-37EB-F95A14A4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719" y="-645040"/>
            <a:ext cx="9525000" cy="1919521"/>
          </a:xfrm>
        </p:spPr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0F0EA-D58A-35F3-E26A-EC4E949C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0B2C9-5179-302B-66E5-86D6D159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1" y="700481"/>
            <a:ext cx="8056226" cy="6052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D06DC-3FB0-F937-FA76-4FA19D0903C8}"/>
              </a:ext>
            </a:extLst>
          </p:cNvPr>
          <p:cNvSpPr txBox="1"/>
          <p:nvPr/>
        </p:nvSpPr>
        <p:spPr>
          <a:xfrm>
            <a:off x="9026554" y="1199626"/>
            <a:ext cx="27767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FINAL VERDICT</a:t>
            </a:r>
          </a:p>
          <a:p>
            <a:endParaRPr lang="en-US" dirty="0">
              <a:latin typeface="Berlin Sans FB Demi" panose="020E0802020502020306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u="sng" dirty="0">
                <a:latin typeface="Berlin Sans FB Demi" panose="020E0802020502020306" pitchFamily="34" charset="0"/>
              </a:rPr>
              <a:t>Random Forest Classifier </a:t>
            </a:r>
            <a:r>
              <a:rPr lang="en-US" dirty="0">
                <a:latin typeface="Berlin Sans FB Demi" panose="020E0802020502020306" pitchFamily="34" charset="0"/>
              </a:rPr>
              <a:t>is selected as the final model because it achieves </a:t>
            </a:r>
            <a:r>
              <a:rPr lang="en-US" u="sng" dirty="0">
                <a:latin typeface="Berlin Sans FB Demi" panose="020E0802020502020306" pitchFamily="34" charset="0"/>
              </a:rPr>
              <a:t>the highest recall, minimizing missed physics violations, while maintaining strong overall performance</a:t>
            </a:r>
            <a:r>
              <a:rPr lang="en-US" dirty="0">
                <a:latin typeface="Berlin Sans FB Demi" panose="020E0802020502020306" pitchFamily="34" charset="0"/>
              </a:rPr>
              <a:t>.</a:t>
            </a:r>
          </a:p>
          <a:p>
            <a:br>
              <a:rPr lang="en-US" dirty="0">
                <a:latin typeface="Berlin Sans FB Demi" panose="020E0802020502020306" pitchFamily="34" charset="0"/>
              </a:rPr>
            </a:br>
            <a:endParaRPr lang="en-US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9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1" y="-326721"/>
            <a:ext cx="9599008" cy="1729547"/>
          </a:xfrm>
        </p:spPr>
        <p:txBody>
          <a:bodyPr/>
          <a:lstStyle/>
          <a:p>
            <a:r>
              <a:rPr lang="en-US" dirty="0"/>
              <a:t>Hyper-Parameter Tuning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CB139-943F-04C9-BF6E-328FEA77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10" y="800374"/>
            <a:ext cx="11129521" cy="57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00C24-2969-280E-2FAB-4954B3D6B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363A8D-AE1A-8AD2-DB21-F4B97E26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71" y="-326721"/>
            <a:ext cx="9599008" cy="1729547"/>
          </a:xfrm>
        </p:spPr>
        <p:txBody>
          <a:bodyPr/>
          <a:lstStyle/>
          <a:p>
            <a:r>
              <a:rPr lang="en-US" dirty="0"/>
              <a:t>Final Prediction &amp; Model Deployment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F7C4EB-CD32-AF8A-F85A-56DC11638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D5035-40C3-B011-8D1F-E56BA628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06" y="844943"/>
            <a:ext cx="5631909" cy="3429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3CA06-F3F4-6608-C38E-CB27EC0D2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71" y="4769716"/>
            <a:ext cx="7144747" cy="1352739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C265E484-188A-1B2C-3EFA-88190D01955C}"/>
              </a:ext>
            </a:extLst>
          </p:cNvPr>
          <p:cNvSpPr/>
          <p:nvPr/>
        </p:nvSpPr>
        <p:spPr>
          <a:xfrm>
            <a:off x="7675927" y="1107347"/>
            <a:ext cx="4177717" cy="293614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Final Prediction &amp; Classification Report , Confusion Matrix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6560F990-E62C-5B7C-6E4F-B2E4BA58ACEB}"/>
              </a:ext>
            </a:extLst>
          </p:cNvPr>
          <p:cNvSpPr/>
          <p:nvPr/>
        </p:nvSpPr>
        <p:spPr>
          <a:xfrm>
            <a:off x="240383" y="4334147"/>
            <a:ext cx="3572312" cy="265942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Model Serialization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1609BE4B-25D5-292F-CEF3-725C481A19BF}"/>
              </a:ext>
            </a:extLst>
          </p:cNvPr>
          <p:cNvSpPr/>
          <p:nvPr/>
        </p:nvSpPr>
        <p:spPr>
          <a:xfrm>
            <a:off x="3015780" y="6118827"/>
            <a:ext cx="4568505" cy="428126"/>
          </a:xfrm>
          <a:prstGeom prst="bent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E134F372-CD0A-86C1-B98A-04C4FBEB66FA}"/>
              </a:ext>
            </a:extLst>
          </p:cNvPr>
          <p:cNvSpPr/>
          <p:nvPr/>
        </p:nvSpPr>
        <p:spPr>
          <a:xfrm flipH="1">
            <a:off x="5972961" y="3783492"/>
            <a:ext cx="3791824" cy="350404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80981-6211-B9EF-9A10-4D4B043758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Unique</a:t>
            </a:r>
          </a:p>
          <a:p>
            <a:r>
              <a:rPr lang="en-US" dirty="0"/>
              <a:t>First to market</a:t>
            </a:r>
          </a:p>
          <a:p>
            <a:r>
              <a:rPr lang="en-US" dirty="0"/>
              <a:t>Tested</a:t>
            </a:r>
          </a:p>
          <a:p>
            <a:r>
              <a:rPr lang="en-US" dirty="0"/>
              <a:t>Authentic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41F6D-09FB-DE91-905B-ACA52F64E5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Only product specifically dedicated to this niche market</a:t>
            </a:r>
          </a:p>
          <a:p>
            <a:r>
              <a:rPr lang="en-US" dirty="0"/>
              <a:t>First beautifully designed product that's both stylish and functional</a:t>
            </a:r>
          </a:p>
          <a:p>
            <a:r>
              <a:rPr lang="en-US" dirty="0"/>
              <a:t>Conducted testing with college students in the area</a:t>
            </a:r>
          </a:p>
          <a:p>
            <a:r>
              <a:rPr lang="en-US" dirty="0"/>
              <a:t>Designed with the help and input of experts in the field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04" y="-593929"/>
            <a:ext cx="6136643" cy="1777060"/>
          </a:xfrm>
        </p:spPr>
        <p:txBody>
          <a:bodyPr/>
          <a:lstStyle/>
          <a:p>
            <a:r>
              <a:rPr lang="en-US" dirty="0" err="1"/>
              <a:t>Streamlit</a:t>
            </a:r>
            <a:r>
              <a:rPr lang="en-US" dirty="0"/>
              <a:t> Deployment</a:t>
            </a:r>
          </a:p>
        </p:txBody>
      </p:sp>
      <p:pic>
        <p:nvPicPr>
          <p:cNvPr id="18" name="Picture Placeholder 17" descr="A mountain with snow and stars in the sky">
            <a:extLst>
              <a:ext uri="{FF2B5EF4-FFF2-40B4-BE49-F238E27FC236}">
                <a16:creationId xmlns:a16="http://schemas.microsoft.com/office/drawing/2014/main" id="{191982FA-A9CA-9ACC-09E4-77FD999BDB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3" b="103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70016-E0B6-DAC7-B6DA-CC7F3A15D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76D61-A146-8CE1-FC5F-DB4708969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69" y="528505"/>
            <a:ext cx="7747353" cy="632949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7A97B-1DAE-1B6A-223C-18757B758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787E14-77D2-98BA-EC8E-23CC9F52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18" y="3142297"/>
            <a:ext cx="6136643" cy="1777060"/>
          </a:xfrm>
        </p:spPr>
        <p:txBody>
          <a:bodyPr/>
          <a:lstStyle/>
          <a:p>
            <a:r>
              <a:rPr lang="en-US" dirty="0"/>
              <a:t>Run App Over Terminal</a:t>
            </a:r>
          </a:p>
        </p:txBody>
      </p:sp>
      <p:pic>
        <p:nvPicPr>
          <p:cNvPr id="18" name="Picture Placeholder 17" descr="A mountain with snow and stars in the sky">
            <a:extLst>
              <a:ext uri="{FF2B5EF4-FFF2-40B4-BE49-F238E27FC236}">
                <a16:creationId xmlns:a16="http://schemas.microsoft.com/office/drawing/2014/main" id="{2E60F25D-981A-508A-3BD7-169D7D0F28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3" b="103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F8B9DA-7166-A5D4-AC07-B786D1BBF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261ED-FB4C-09C6-72BC-F5703F1DD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12" y="663014"/>
            <a:ext cx="6474176" cy="2980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3464D-D9D1-9B06-EB8B-0554DC842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625" y="4335457"/>
            <a:ext cx="6525536" cy="2381582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BF96C803-FB95-129C-2162-5D6663606500}"/>
              </a:ext>
            </a:extLst>
          </p:cNvPr>
          <p:cNvSpPr txBox="1">
            <a:spLocks/>
          </p:cNvSpPr>
          <p:nvPr/>
        </p:nvSpPr>
        <p:spPr>
          <a:xfrm>
            <a:off x="1351279" y="-441529"/>
            <a:ext cx="6136643" cy="17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Final Prediction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53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97A5F-8A74-2493-9B0C-E5376396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streamlit-rocket_propulsion_v1(21)-2026-01-19-02-30-12">
            <a:hlinkClick r:id="" action="ppaction://media"/>
            <a:extLst>
              <a:ext uri="{FF2B5EF4-FFF2-40B4-BE49-F238E27FC236}">
                <a16:creationId xmlns:a16="http://schemas.microsoft.com/office/drawing/2014/main" id="{17796F8E-AB35-C507-6503-DF8EDA081909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68" y="0"/>
            <a:ext cx="11933975" cy="6702804"/>
          </a:xfrm>
        </p:spPr>
      </p:pic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Sanchan Trivedi</a:t>
            </a:r>
          </a:p>
          <a:p>
            <a:r>
              <a:rPr lang="en-US" dirty="0"/>
              <a:t>8080938331</a:t>
            </a:r>
          </a:p>
          <a:p>
            <a:r>
              <a:rPr lang="en-US" dirty="0"/>
              <a:t>sanchantrivedit@gmail.com 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60465" y="1041736"/>
            <a:ext cx="5536135" cy="3446462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tx1"/>
                </a:solidFill>
                <a:latin typeface="Elephant" panose="02020904090505020303" pitchFamily="18" charset="0"/>
              </a:rPr>
              <a:t>Rocket engines operate under extreme conditions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tx1"/>
                </a:solidFill>
                <a:latin typeface="Elephant" panose="02020904090505020303" pitchFamily="18" charset="0"/>
              </a:rPr>
              <a:t>Small parameter deviations can cause physics violations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tx1"/>
                </a:solidFill>
                <a:latin typeface="Elephant" panose="02020904090505020303" pitchFamily="18" charset="0"/>
              </a:rPr>
              <a:t>Manual detection is inefficient and error-prone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2CF54-5A0F-2F26-22CF-66E45B310538}"/>
              </a:ext>
            </a:extLst>
          </p:cNvPr>
          <p:cNvSpPr/>
          <p:nvPr/>
        </p:nvSpPr>
        <p:spPr>
          <a:xfrm>
            <a:off x="1295400" y="4215807"/>
            <a:ext cx="9184083" cy="1230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Objective:</a:t>
            </a:r>
            <a:br>
              <a:rPr lang="en-US" sz="20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</a:br>
            <a:r>
              <a:rPr lang="en-US" sz="20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Predict physics violation flag (0/1) using propulsion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DC93-63C0-15D9-7839-70C3E9DD2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647482A3-44E0-4AC7-B4B2-0DCCD39968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FDEBB-71B1-A999-0F73-A4AB55E7D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140D7-C6CA-9F1E-CA01-706CFDE99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96" y="3429000"/>
            <a:ext cx="10662407" cy="3268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55AE2F-90BF-4C9A-2810-A4A6B31EE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95" y="95905"/>
            <a:ext cx="10662408" cy="322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8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5B254-40F8-9179-582F-D55C3534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6DE13074-F538-602D-E42D-270C47F8D8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AA61-DDAE-3540-8410-3E50C7738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ABAD4-56AA-DB73-27A5-603D4F48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6" y="123363"/>
            <a:ext cx="8468907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1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24" name="Picture Placeholder 23" descr="Green lights in the sky">
            <a:extLst>
              <a:ext uri="{FF2B5EF4-FFF2-40B4-BE49-F238E27FC236}">
                <a16:creationId xmlns:a16="http://schemas.microsoft.com/office/drawing/2014/main" id="{61357E36-869D-B6D4-3E6E-ED43A227E5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37" b="37"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E47AC3-3E43-6A30-A709-127578992F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/>
              <a:t>Key Insights:</a:t>
            </a:r>
            <a:endParaRPr lang="en-US" u="sng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Target variable is class-imbalanced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Combustion parameters show non-linear behavior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Multiple features contain extreme values (outliers)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543" y="-653429"/>
            <a:ext cx="9525000" cy="1919521"/>
          </a:xfrm>
        </p:spPr>
        <p:txBody>
          <a:bodyPr/>
          <a:lstStyle/>
          <a:p>
            <a:r>
              <a:rPr lang="en-US" dirty="0"/>
              <a:t>Target Variable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71342-7B86-7929-6FA9-F30A7F7D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48" y="522991"/>
            <a:ext cx="8875552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A9E7-0287-FFD5-B339-EAFADE76F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A9AD92-E8CD-3285-5851-DC8F9438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543" y="-653429"/>
            <a:ext cx="9525000" cy="1919521"/>
          </a:xfrm>
        </p:spPr>
        <p:txBody>
          <a:bodyPr/>
          <a:lstStyle/>
          <a:p>
            <a:r>
              <a:rPr lang="en-US" dirty="0"/>
              <a:t>Boxplot of Key Numerical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BD1130-215D-3C3D-3333-405BD1845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AB6DC-266C-60AD-FB7B-3E0A1014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" y="976520"/>
            <a:ext cx="11917438" cy="52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5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5DD8C-2C19-CBBC-FEA5-784A1636A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056A1-37C7-1E4B-AC08-074F53FE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543" y="-653429"/>
            <a:ext cx="9525000" cy="1919521"/>
          </a:xfrm>
        </p:spPr>
        <p:txBody>
          <a:bodyPr/>
          <a:lstStyle/>
          <a:p>
            <a:r>
              <a:rPr lang="en-US" dirty="0"/>
              <a:t>Outlier Treatment With IQR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5CDABD-7CF2-F739-63A5-9C7566C92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BDF74-6937-34B6-8498-9A8B0A17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88" y="1023602"/>
            <a:ext cx="9669224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7638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 overlay design</Template>
  <TotalTime>135</TotalTime>
  <Words>259</Words>
  <Application>Microsoft Office PowerPoint</Application>
  <PresentationFormat>Widescreen</PresentationFormat>
  <Paragraphs>80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Nova Light</vt:lpstr>
      <vt:lpstr>Bauhaus 93</vt:lpstr>
      <vt:lpstr>Berlin Sans FB Demi</vt:lpstr>
      <vt:lpstr>Calibri</vt:lpstr>
      <vt:lpstr>Calisto MT</vt:lpstr>
      <vt:lpstr>Cooper Black</vt:lpstr>
      <vt:lpstr>Elephant</vt:lpstr>
      <vt:lpstr>Wingdings</vt:lpstr>
      <vt:lpstr>ModOverlayVTI</vt:lpstr>
      <vt:lpstr>Physics Violation Prediction in Rocket Propulsion Systems</vt:lpstr>
      <vt:lpstr>Problem Statement</vt:lpstr>
      <vt:lpstr>Dataset Overview</vt:lpstr>
      <vt:lpstr>PowerPoint Presentation</vt:lpstr>
      <vt:lpstr>PowerPoint Presentation</vt:lpstr>
      <vt:lpstr>Exploratory Data Analysis (EDA)</vt:lpstr>
      <vt:lpstr>Target Variable Distribution</vt:lpstr>
      <vt:lpstr>Boxplot of Key Numerical Features</vt:lpstr>
      <vt:lpstr>Outlier Treatment With IQR</vt:lpstr>
      <vt:lpstr>Train-test split</vt:lpstr>
      <vt:lpstr>Model Comparison</vt:lpstr>
      <vt:lpstr>Hyper-Parameter Tuning</vt:lpstr>
      <vt:lpstr>Final Prediction &amp; Model Deployment</vt:lpstr>
      <vt:lpstr>Product overview </vt:lpstr>
      <vt:lpstr>Streamlit Deployment</vt:lpstr>
      <vt:lpstr>Run App Over Terminal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sapan trivedi</dc:creator>
  <cp:lastModifiedBy>sapan trivedi</cp:lastModifiedBy>
  <cp:revision>2</cp:revision>
  <dcterms:created xsi:type="dcterms:W3CDTF">2026-01-19T16:05:25Z</dcterms:created>
  <dcterms:modified xsi:type="dcterms:W3CDTF">2026-01-19T18:20:30Z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